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9" autoAdjust="0"/>
    <p:restoredTop sz="94660"/>
  </p:normalViewPr>
  <p:slideViewPr>
    <p:cSldViewPr snapToGrid="0">
      <p:cViewPr varScale="1">
        <p:scale>
          <a:sx n="48" d="100"/>
          <a:sy n="48" d="100"/>
        </p:scale>
        <p:origin x="67" y="8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jpg>
</file>

<file path=ppt/media/image3.jpg>
</file>

<file path=ppt/media/image4.jpg>
</file>

<file path=ppt/media/image5.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65B910DF-B555-4D30-B35E-2297D59E32D0}" type="datetime1">
              <a:rPr lang="en-US" smtClean="0"/>
              <a:t>3/1/2021</a:t>
            </a:fld>
            <a:endParaRPr lang="en-US" dirty="0"/>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5124099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29D1D79F-E600-4AC1-A639-0B9FB8286C38}" type="datetime1">
              <a:rPr lang="en-US" smtClean="0"/>
              <a:t>3/1/2021</a:t>
            </a:fld>
            <a:endParaRPr lang="en-US" dirty="0"/>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64431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p:txBody>
          <a:bodyPr/>
          <a:lstStyle/>
          <a:p>
            <a:fld id="{390F5D60-A842-4D08-9D7D-A7A57AB501A2}" type="datetime1">
              <a:rPr lang="en-US" smtClean="0"/>
              <a:t>3/1/2021</a:t>
            </a:fld>
            <a:endParaRPr lang="en-US" dirty="0"/>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3993843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2pPr marL="685800" indent="-228600">
              <a:buFont typeface="Courier New" panose="02070309020205020404" pitchFamily="49" charset="0"/>
              <a:buChar char="o"/>
              <a:defRPr/>
            </a:lvl2pPr>
            <a:lvl4pPr marL="1600200" indent="-228600">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0DF2F1F9-9322-493A-A9EE-BB75692CE5F5}" type="datetime1">
              <a:rPr lang="en-US" smtClean="0"/>
              <a:t>3/1/2021</a:t>
            </a:fld>
            <a:endParaRPr lang="en-US" dirty="0"/>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663166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7858DE51-4D5E-4D23-8181-86A5B05D5351}" type="datetime1">
              <a:rPr lang="en-US" smtClean="0"/>
              <a:t>3/1/2021</a:t>
            </a:fld>
            <a:endParaRPr lang="en-US" dirty="0"/>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239930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9C399FCA-87F3-427A-B1A2-15346103C68A}" type="datetime1">
              <a:rPr lang="en-US" smtClean="0"/>
              <a:t>3/1/2021</a:t>
            </a:fld>
            <a:endParaRPr lang="en-US" dirty="0"/>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3684433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693DF709-7E2D-49E6-A629-D8E3363D194F}" type="datetime1">
              <a:rPr lang="en-US" smtClean="0"/>
              <a:t>3/1/2021</a:t>
            </a:fld>
            <a:endParaRPr lang="en-US" dirty="0"/>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3711096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85D0A921-9375-4BAA-A7C2-7975528669FA}" type="datetime1">
              <a:rPr lang="en-US" smtClean="0"/>
              <a:t>3/1/2021</a:t>
            </a:fld>
            <a:endParaRPr lang="en-US" dirty="0"/>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3980850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A5D25425-F285-48AE-A409-A618E3EEA628}" type="datetime1">
              <a:rPr lang="en-US" smtClean="0"/>
              <a:t>3/1/2021</a:t>
            </a:fld>
            <a:endParaRPr lang="en-US" dirty="0"/>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33166127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EB56A94D-7D6A-4378-93F6-A3A33186E34B}" type="datetime1">
              <a:rPr lang="en-US" smtClean="0"/>
              <a:t>3/1/2021</a:t>
            </a:fld>
            <a:endParaRPr lang="en-US" dirty="0"/>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791522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285FC0F9-687B-4417-9D77-CE2D7AD8C321}" type="datetime1">
              <a:rPr lang="en-US" smtClean="0"/>
              <a:t>3/1/2021</a:t>
            </a:fld>
            <a:endParaRPr lang="en-US" dirty="0"/>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85604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D91916A1-FEE7-41E7-BEE3-2B4941A6F305}"/>
              </a:ext>
              <a:ext uri="{C183D7F6-B498-43B3-948B-1728B52AA6E4}">
                <adec:decorative xmlns:adec="http://schemas.microsoft.com/office/drawing/2017/decorative" val="1"/>
              </a:ext>
            </a:extLst>
          </p:cNvPr>
          <p:cNvGrpSpPr/>
          <p:nvPr/>
        </p:nvGrpSpPr>
        <p:grpSpPr>
          <a:xfrm>
            <a:off x="175990" y="62886"/>
            <a:ext cx="11708355" cy="6301715"/>
            <a:chOff x="175990" y="62886"/>
            <a:chExt cx="11708355" cy="6301715"/>
          </a:xfrm>
        </p:grpSpPr>
        <p:sp useBgFill="1">
          <p:nvSpPr>
            <p:cNvPr id="18" name="Graphic 10">
              <a:extLst>
                <a:ext uri="{FF2B5EF4-FFF2-40B4-BE49-F238E27FC236}">
                  <a16:creationId xmlns:a16="http://schemas.microsoft.com/office/drawing/2014/main" id="{EAFF5F08-677C-4873-9274-02B6FE751044}"/>
                </a:ext>
              </a:extLst>
            </p:cNvPr>
            <p:cNvSpPr/>
            <p:nvPr/>
          </p:nvSpPr>
          <p:spPr>
            <a:xfrm rot="2700000">
              <a:off x="175990" y="525742"/>
              <a:ext cx="1066799" cy="1066799"/>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19" name="Graphic 10">
              <a:extLst>
                <a:ext uri="{FF2B5EF4-FFF2-40B4-BE49-F238E27FC236}">
                  <a16:creationId xmlns:a16="http://schemas.microsoft.com/office/drawing/2014/main" id="{16514C65-F179-4953-B660-5FC657697957}"/>
                </a:ext>
              </a:extLst>
            </p:cNvPr>
            <p:cNvSpPr/>
            <p:nvPr/>
          </p:nvSpPr>
          <p:spPr>
            <a:xfrm rot="2700000">
              <a:off x="8482021" y="62886"/>
              <a:ext cx="2322574" cy="23225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20" name="Graphic 10">
              <a:extLst>
                <a:ext uri="{FF2B5EF4-FFF2-40B4-BE49-F238E27FC236}">
                  <a16:creationId xmlns:a16="http://schemas.microsoft.com/office/drawing/2014/main" id="{DF5DA89C-9FED-4AE0-8C36-20612E77FAC0}"/>
                </a:ext>
              </a:extLst>
            </p:cNvPr>
            <p:cNvSpPr/>
            <p:nvPr/>
          </p:nvSpPr>
          <p:spPr>
            <a:xfrm rot="2700000">
              <a:off x="10578627" y="5015941"/>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21" name="Oval 20">
              <a:extLst>
                <a:ext uri="{FF2B5EF4-FFF2-40B4-BE49-F238E27FC236}">
                  <a16:creationId xmlns:a16="http://schemas.microsoft.com/office/drawing/2014/main" id="{FB98224C-F1DB-4F10-9B7F-93B86BA13F40}"/>
                </a:ext>
              </a:extLst>
            </p:cNvPr>
            <p:cNvSpPr/>
            <p:nvPr/>
          </p:nvSpPr>
          <p:spPr>
            <a:xfrm rot="10800000">
              <a:off x="11622685" y="6102941"/>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22" name="Oval 21">
              <a:extLst>
                <a:ext uri="{FF2B5EF4-FFF2-40B4-BE49-F238E27FC236}">
                  <a16:creationId xmlns:a16="http://schemas.microsoft.com/office/drawing/2014/main" id="{9AE1FC9E-06C9-4A12-8BE7-766C3DA8B9AC}"/>
                </a:ext>
              </a:extLst>
            </p:cNvPr>
            <p:cNvSpPr/>
            <p:nvPr/>
          </p:nvSpPr>
          <p:spPr>
            <a:xfrm rot="10800000">
              <a:off x="11352354" y="406586"/>
              <a:ext cx="474023" cy="474023"/>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23" name="Oval 22">
              <a:extLst>
                <a:ext uri="{FF2B5EF4-FFF2-40B4-BE49-F238E27FC236}">
                  <a16:creationId xmlns:a16="http://schemas.microsoft.com/office/drawing/2014/main" id="{29954B75-D8C7-439C-A014-E644E3E2C0A5}"/>
                </a:ext>
              </a:extLst>
            </p:cNvPr>
            <p:cNvSpPr/>
            <p:nvPr/>
          </p:nvSpPr>
          <p:spPr>
            <a:xfrm rot="10800000">
              <a:off x="1678231" y="427615"/>
              <a:ext cx="334385" cy="334385"/>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gr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838200" y="6400800"/>
            <a:ext cx="2743200" cy="365125"/>
          </a:xfrm>
          <a:prstGeom prst="rect">
            <a:avLst/>
          </a:prstGeom>
        </p:spPr>
        <p:txBody>
          <a:bodyPr vert="horz" lIns="91440" tIns="45720" rIns="91440" bIns="45720" rtlCol="0" anchor="ctr"/>
          <a:lstStyle>
            <a:lvl1pPr algn="l">
              <a:defRPr sz="900" cap="all" spc="150" baseline="0">
                <a:solidFill>
                  <a:schemeClr val="tx1">
                    <a:tint val="75000"/>
                  </a:schemeClr>
                </a:solidFill>
              </a:defRPr>
            </a:lvl1pPr>
          </a:lstStyle>
          <a:p>
            <a:fld id="{B32DFD30-2122-4F4A-97B4-D0A849E36C5F}" type="datetime1">
              <a:rPr lang="en-US" smtClean="0"/>
              <a:t>3/1/2021</a:t>
            </a:fld>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038600" y="6400800"/>
            <a:ext cx="4114800" cy="365125"/>
          </a:xfrm>
          <a:prstGeom prst="rect">
            <a:avLst/>
          </a:prstGeom>
        </p:spPr>
        <p:txBody>
          <a:bodyPr vert="horz" lIns="91440" tIns="45720" rIns="91440" bIns="45720" rtlCol="0" anchor="ctr"/>
          <a:lstStyle>
            <a:lvl1pPr algn="ctr">
              <a:defRPr sz="900" cap="all" spc="150" baseline="0">
                <a:solidFill>
                  <a:schemeClr val="tx1">
                    <a:tint val="75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8610600" y="6400800"/>
            <a:ext cx="2743200" cy="365125"/>
          </a:xfrm>
          <a:prstGeom prst="rect">
            <a:avLst/>
          </a:prstGeom>
        </p:spPr>
        <p:txBody>
          <a:bodyPr vert="horz" lIns="91440" tIns="45720" rIns="91440" bIns="45720" rtlCol="0" anchor="ctr"/>
          <a:lstStyle>
            <a:lvl1pPr algn="r">
              <a:defRPr sz="900" cap="all" spc="150" baseline="0">
                <a:solidFill>
                  <a:schemeClr val="tx1">
                    <a:tint val="75000"/>
                  </a:schemeClr>
                </a:solidFill>
              </a:defRPr>
            </a:lvl1p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421525763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Segoe UI" panose="020B0502040204020203"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Segoe UI" panose="020B0502040204020203"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Courier New" panose="02070309020205020404" pitchFamily="49" charset="0"/>
        <a:buChar char="o"/>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Segoe UI" panose="020B0502040204020203"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pic>
        <p:nvPicPr>
          <p:cNvPr id="4" name="Video 3">
            <a:extLst>
              <a:ext uri="{FF2B5EF4-FFF2-40B4-BE49-F238E27FC236}">
                <a16:creationId xmlns:a16="http://schemas.microsoft.com/office/drawing/2014/main" id="{26A0B5A7-36A1-4C7B-A183-78FAB9F65F6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10"/>
            <a:ext cx="12191980" cy="6857989"/>
          </a:xfrm>
          <a:prstGeom prst="rect">
            <a:avLst/>
          </a:prstGeom>
        </p:spPr>
      </p:pic>
      <p:sp>
        <p:nvSpPr>
          <p:cNvPr id="11" name="Rectangle 10">
            <a:extLst>
              <a:ext uri="{FF2B5EF4-FFF2-40B4-BE49-F238E27FC236}">
                <a16:creationId xmlns:a16="http://schemas.microsoft.com/office/drawing/2014/main" id="{406D8C29-9DDA-48D0-AF70-905FDB2CE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E2F6F869-F143-4607-BEE5-AA6FEB71E1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29" y="254882"/>
            <a:ext cx="2063695" cy="2594445"/>
            <a:chOff x="438029" y="254882"/>
            <a:chExt cx="2063695" cy="2594445"/>
          </a:xfrm>
        </p:grpSpPr>
        <p:sp useBgFill="1">
          <p:nvSpPr>
            <p:cNvPr id="14" name="Graphic 10">
              <a:extLst>
                <a:ext uri="{FF2B5EF4-FFF2-40B4-BE49-F238E27FC236}">
                  <a16:creationId xmlns:a16="http://schemas.microsoft.com/office/drawing/2014/main" id="{C75470B2-BBA7-4280-A6F6-FAE9E9F1CC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559425" y="995030"/>
              <a:ext cx="1066799" cy="1066799"/>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15" name="Oval 14">
              <a:extLst>
                <a:ext uri="{FF2B5EF4-FFF2-40B4-BE49-F238E27FC236}">
                  <a16:creationId xmlns:a16="http://schemas.microsoft.com/office/drawing/2014/main" id="{9A54C6CC-DDAA-4A39-ADF6-3C8475C5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286000" y="1378534"/>
              <a:ext cx="215724" cy="215724"/>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16" name="Oval 15">
              <a:extLst>
                <a:ext uri="{FF2B5EF4-FFF2-40B4-BE49-F238E27FC236}">
                  <a16:creationId xmlns:a16="http://schemas.microsoft.com/office/drawing/2014/main" id="{714358CC-CF77-4F38-89E2-D6A3ABD0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8029" y="254882"/>
              <a:ext cx="474023" cy="474023"/>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17" name="Oval 16">
              <a:extLst>
                <a:ext uri="{FF2B5EF4-FFF2-40B4-BE49-F238E27FC236}">
                  <a16:creationId xmlns:a16="http://schemas.microsoft.com/office/drawing/2014/main" id="{0CB44DA0-4772-4F1E-982F-12BAC7C58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838200" y="2514942"/>
              <a:ext cx="334385" cy="334385"/>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grpSp>
      <p:sp>
        <p:nvSpPr>
          <p:cNvPr id="2" name="Title 1">
            <a:extLst>
              <a:ext uri="{FF2B5EF4-FFF2-40B4-BE49-F238E27FC236}">
                <a16:creationId xmlns:a16="http://schemas.microsoft.com/office/drawing/2014/main" id="{6642D8B7-0E12-432F-82DF-A82A83AF685A}"/>
              </a:ext>
            </a:extLst>
          </p:cNvPr>
          <p:cNvSpPr>
            <a:spLocks noGrp="1"/>
          </p:cNvSpPr>
          <p:nvPr>
            <p:ph type="ctrTitle"/>
          </p:nvPr>
        </p:nvSpPr>
        <p:spPr>
          <a:xfrm>
            <a:off x="1524000" y="728905"/>
            <a:ext cx="9144000" cy="2120422"/>
          </a:xfrm>
        </p:spPr>
        <p:txBody>
          <a:bodyPr>
            <a:normAutofit/>
          </a:bodyPr>
          <a:lstStyle/>
          <a:p>
            <a:r>
              <a:rPr lang="en-US" dirty="0">
                <a:solidFill>
                  <a:srgbClr val="FFFFFF"/>
                </a:solidFill>
              </a:rPr>
              <a:t>Data Analyzing</a:t>
            </a:r>
          </a:p>
        </p:txBody>
      </p:sp>
      <p:sp>
        <p:nvSpPr>
          <p:cNvPr id="3" name="Subtitle 2">
            <a:extLst>
              <a:ext uri="{FF2B5EF4-FFF2-40B4-BE49-F238E27FC236}">
                <a16:creationId xmlns:a16="http://schemas.microsoft.com/office/drawing/2014/main" id="{FE10CFB5-1A9F-4465-82FC-448DDB3252B7}"/>
              </a:ext>
            </a:extLst>
          </p:cNvPr>
          <p:cNvSpPr>
            <a:spLocks noGrp="1"/>
          </p:cNvSpPr>
          <p:nvPr>
            <p:ph type="subTitle" idx="1"/>
          </p:nvPr>
        </p:nvSpPr>
        <p:spPr>
          <a:xfrm>
            <a:off x="1524000" y="4072044"/>
            <a:ext cx="9144000" cy="1495379"/>
          </a:xfrm>
        </p:spPr>
        <p:txBody>
          <a:bodyPr>
            <a:normAutofit lnSpcReduction="10000"/>
          </a:bodyPr>
          <a:lstStyle/>
          <a:p>
            <a:r>
              <a:rPr lang="en-US" sz="2200" dirty="0">
                <a:solidFill>
                  <a:srgbClr val="FFFFFF"/>
                </a:solidFill>
              </a:rPr>
              <a:t>Collecting data from HAR files to help us analyze website networking traffic. This could include number of requests per page, Percentage of URLs using HTTPS. Percentage of requests over HTTP/1.1 and HTTP./2. Figuring out the median, minimum and maximum page load time and bytes spent on headers.</a:t>
            </a:r>
          </a:p>
        </p:txBody>
      </p:sp>
      <p:sp>
        <p:nvSpPr>
          <p:cNvPr id="5" name="TextBox 4">
            <a:extLst>
              <a:ext uri="{FF2B5EF4-FFF2-40B4-BE49-F238E27FC236}">
                <a16:creationId xmlns:a16="http://schemas.microsoft.com/office/drawing/2014/main" id="{F98D3090-B207-4B89-8987-BB51F7641612}"/>
              </a:ext>
            </a:extLst>
          </p:cNvPr>
          <p:cNvSpPr txBox="1"/>
          <p:nvPr/>
        </p:nvSpPr>
        <p:spPr>
          <a:xfrm>
            <a:off x="5069305" y="2849327"/>
            <a:ext cx="1700464" cy="923330"/>
          </a:xfrm>
          <a:prstGeom prst="rect">
            <a:avLst/>
          </a:prstGeom>
          <a:noFill/>
        </p:spPr>
        <p:txBody>
          <a:bodyPr wrap="square" rtlCol="0">
            <a:spAutoFit/>
          </a:bodyPr>
          <a:lstStyle/>
          <a:p>
            <a:r>
              <a:rPr lang="en-US" dirty="0">
                <a:solidFill>
                  <a:schemeClr val="bg1"/>
                </a:solidFill>
              </a:rPr>
              <a:t>Sean Blanchard</a:t>
            </a:r>
          </a:p>
          <a:p>
            <a:r>
              <a:rPr lang="en-US" dirty="0">
                <a:solidFill>
                  <a:schemeClr val="bg1"/>
                </a:solidFill>
              </a:rPr>
              <a:t>2/28/2021</a:t>
            </a:r>
          </a:p>
        </p:txBody>
      </p:sp>
    </p:spTree>
    <p:extLst>
      <p:ext uri="{BB962C8B-B14F-4D97-AF65-F5344CB8AC3E}">
        <p14:creationId xmlns:p14="http://schemas.microsoft.com/office/powerpoint/2010/main" val="4237642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0" name="Rectangle 9">
            <a:extLst>
              <a:ext uri="{FF2B5EF4-FFF2-40B4-BE49-F238E27FC236}">
                <a16:creationId xmlns:a16="http://schemas.microsoft.com/office/drawing/2014/main" id="{CDFF45EF-8068-49B8-AFAE-404F6EB18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p:nvSpPr>
          <p:cNvPr id="12" name="Rectangle 11">
            <a:extLst>
              <a:ext uri="{FF2B5EF4-FFF2-40B4-BE49-F238E27FC236}">
                <a16:creationId xmlns:a16="http://schemas.microsoft.com/office/drawing/2014/main" id="{301212FA-3FAE-4729-825F-6618CD4146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2"/>
            <a:ext cx="12188952" cy="6858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5C921CEF-5829-422A-8B7E-C7CFB1148F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766" y="168477"/>
            <a:ext cx="11959928" cy="6064877"/>
            <a:chOff x="34766" y="168477"/>
            <a:chExt cx="11959928" cy="6064877"/>
          </a:xfrm>
        </p:grpSpPr>
        <p:sp>
          <p:nvSpPr>
            <p:cNvPr id="15" name="Graphic 10">
              <a:extLst>
                <a:ext uri="{FF2B5EF4-FFF2-40B4-BE49-F238E27FC236}">
                  <a16:creationId xmlns:a16="http://schemas.microsoft.com/office/drawing/2014/main" id="{5C623D89-3F4C-41A4-A696-39EE55858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4766" y="455426"/>
              <a:ext cx="1349244" cy="134924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p:nvSpPr>
            <p:cNvPr id="16" name="Graphic 10">
              <a:extLst>
                <a:ext uri="{FF2B5EF4-FFF2-40B4-BE49-F238E27FC236}">
                  <a16:creationId xmlns:a16="http://schemas.microsoft.com/office/drawing/2014/main" id="{9C4EFFF5-2507-4FAC-94FF-5D4FC3E3F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2973121" y="455200"/>
              <a:ext cx="485348" cy="485348"/>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useBgFill="1">
          <p:nvSpPr>
            <p:cNvPr id="17" name="Graphic 10">
              <a:extLst>
                <a:ext uri="{FF2B5EF4-FFF2-40B4-BE49-F238E27FC236}">
                  <a16:creationId xmlns:a16="http://schemas.microsoft.com/office/drawing/2014/main" id="{04BE7263-8990-44DD-90E4-60F654375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9551227" y="168477"/>
              <a:ext cx="2322574" cy="23225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useBgFill="1">
          <p:nvSpPr>
            <p:cNvPr id="18" name="Graphic 10">
              <a:extLst>
                <a:ext uri="{FF2B5EF4-FFF2-40B4-BE49-F238E27FC236}">
                  <a16:creationId xmlns:a16="http://schemas.microsoft.com/office/drawing/2014/main" id="{9467587E-F099-44B9-AD7C-578FDE476F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0717017" y="5456180"/>
              <a:ext cx="777174" cy="7771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p:nvSpPr>
            <p:cNvPr id="19" name="Oval 18">
              <a:extLst>
                <a:ext uri="{FF2B5EF4-FFF2-40B4-BE49-F238E27FC236}">
                  <a16:creationId xmlns:a16="http://schemas.microsoft.com/office/drawing/2014/main" id="{DDDF32BB-D6CB-432E-B840-21CAE2BE38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078970" y="1198934"/>
              <a:ext cx="261660" cy="26166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useBgFill="1">
          <p:nvSpPr>
            <p:cNvPr id="20" name="Oval 19">
              <a:extLst>
                <a:ext uri="{FF2B5EF4-FFF2-40B4-BE49-F238E27FC236}">
                  <a16:creationId xmlns:a16="http://schemas.microsoft.com/office/drawing/2014/main" id="{BE002FF5-FB7B-485D-92F6-614DFA6AB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733034" y="5367357"/>
              <a:ext cx="261660" cy="26166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p:nvSpPr>
            <p:cNvPr id="21" name="Oval 20">
              <a:extLst>
                <a:ext uri="{FF2B5EF4-FFF2-40B4-BE49-F238E27FC236}">
                  <a16:creationId xmlns:a16="http://schemas.microsoft.com/office/drawing/2014/main" id="{693CEC0F-CBF3-43A6-A64F-610542946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46085" y="5215745"/>
              <a:ext cx="418430" cy="41843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grpSp>
      <p:sp>
        <p:nvSpPr>
          <p:cNvPr id="2" name="Title 1">
            <a:extLst>
              <a:ext uri="{FF2B5EF4-FFF2-40B4-BE49-F238E27FC236}">
                <a16:creationId xmlns:a16="http://schemas.microsoft.com/office/drawing/2014/main" id="{7BDC7A59-C7B0-4E38-A779-4E5C3F8ACDFA}"/>
              </a:ext>
            </a:extLst>
          </p:cNvPr>
          <p:cNvSpPr>
            <a:spLocks noGrp="1"/>
          </p:cNvSpPr>
          <p:nvPr>
            <p:ph type="title"/>
          </p:nvPr>
        </p:nvSpPr>
        <p:spPr>
          <a:xfrm>
            <a:off x="822352" y="566126"/>
            <a:ext cx="10531448" cy="894469"/>
          </a:xfrm>
        </p:spPr>
        <p:txBody>
          <a:bodyPr anchor="b">
            <a:normAutofit fontScale="90000"/>
          </a:bodyPr>
          <a:lstStyle/>
          <a:p>
            <a:pPr algn="ctr"/>
            <a:r>
              <a:rPr lang="en-US" dirty="0">
                <a:solidFill>
                  <a:srgbClr val="FFFFFF"/>
                </a:solidFill>
              </a:rPr>
              <a:t>This graph represents the percentage of websites using HTTPS</a:t>
            </a:r>
          </a:p>
        </p:txBody>
      </p:sp>
      <p:pic>
        <p:nvPicPr>
          <p:cNvPr id="5" name="Content Placeholder 4" descr="Chart, bar chart&#10;&#10;Description automatically generated">
            <a:extLst>
              <a:ext uri="{FF2B5EF4-FFF2-40B4-BE49-F238E27FC236}">
                <a16:creationId xmlns:a16="http://schemas.microsoft.com/office/drawing/2014/main" id="{08F9A6B5-BDC9-481B-85CE-C01E8C4DF39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04070" y="2026721"/>
            <a:ext cx="7226132" cy="4627947"/>
          </a:xfrm>
        </p:spPr>
      </p:pic>
      <p:sp>
        <p:nvSpPr>
          <p:cNvPr id="6" name="TextBox 5">
            <a:extLst>
              <a:ext uri="{FF2B5EF4-FFF2-40B4-BE49-F238E27FC236}">
                <a16:creationId xmlns:a16="http://schemas.microsoft.com/office/drawing/2014/main" id="{109E0FE5-6502-4FE8-83FA-459BF98DD3F7}"/>
              </a:ext>
            </a:extLst>
          </p:cNvPr>
          <p:cNvSpPr txBox="1"/>
          <p:nvPr/>
        </p:nvSpPr>
        <p:spPr>
          <a:xfrm>
            <a:off x="8393024" y="2026721"/>
            <a:ext cx="3262126" cy="4708981"/>
          </a:xfrm>
          <a:prstGeom prst="rect">
            <a:avLst/>
          </a:prstGeom>
          <a:noFill/>
        </p:spPr>
        <p:txBody>
          <a:bodyPr wrap="square" rtlCol="0">
            <a:spAutoFit/>
          </a:bodyPr>
          <a:lstStyle/>
          <a:p>
            <a:r>
              <a:rPr lang="en-US" sz="2000" dirty="0">
                <a:solidFill>
                  <a:schemeClr val="bg1"/>
                </a:solidFill>
              </a:rPr>
              <a:t>This clearly shows that most of the websites use HTTPS. By always using HTTPS, web services don’t have to make a subjective judgement call about what’s “sensitive”. This makes development simpler and more consistent. One of the main reasons URLs use HTTPS is because the protocol encrypts communications so attackers can’t steal data.</a:t>
            </a:r>
          </a:p>
        </p:txBody>
      </p:sp>
    </p:spTree>
    <p:extLst>
      <p:ext uri="{BB962C8B-B14F-4D97-AF65-F5344CB8AC3E}">
        <p14:creationId xmlns:p14="http://schemas.microsoft.com/office/powerpoint/2010/main" val="2986014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0" name="Rectangle 9">
            <a:extLst>
              <a:ext uri="{FF2B5EF4-FFF2-40B4-BE49-F238E27FC236}">
                <a16:creationId xmlns:a16="http://schemas.microsoft.com/office/drawing/2014/main" id="{CDFF45EF-8068-49B8-AFAE-404F6EB18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p:nvSpPr>
          <p:cNvPr id="12" name="Rectangle 11">
            <a:extLst>
              <a:ext uri="{FF2B5EF4-FFF2-40B4-BE49-F238E27FC236}">
                <a16:creationId xmlns:a16="http://schemas.microsoft.com/office/drawing/2014/main" id="{301212FA-3FAE-4729-825F-6618CD4146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2"/>
            <a:ext cx="12188952" cy="6858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5C921CEF-5829-422A-8B7E-C7CFB1148F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766" y="168477"/>
            <a:ext cx="11959928" cy="6064877"/>
            <a:chOff x="34766" y="168477"/>
            <a:chExt cx="11959928" cy="6064877"/>
          </a:xfrm>
        </p:grpSpPr>
        <p:sp>
          <p:nvSpPr>
            <p:cNvPr id="15" name="Graphic 10">
              <a:extLst>
                <a:ext uri="{FF2B5EF4-FFF2-40B4-BE49-F238E27FC236}">
                  <a16:creationId xmlns:a16="http://schemas.microsoft.com/office/drawing/2014/main" id="{5C623D89-3F4C-41A4-A696-39EE55858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4766" y="455426"/>
              <a:ext cx="1349244" cy="134924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p:nvSpPr>
            <p:cNvPr id="16" name="Graphic 10">
              <a:extLst>
                <a:ext uri="{FF2B5EF4-FFF2-40B4-BE49-F238E27FC236}">
                  <a16:creationId xmlns:a16="http://schemas.microsoft.com/office/drawing/2014/main" id="{9C4EFFF5-2507-4FAC-94FF-5D4FC3E3F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2973121" y="455200"/>
              <a:ext cx="485348" cy="485348"/>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useBgFill="1">
          <p:nvSpPr>
            <p:cNvPr id="17" name="Graphic 10">
              <a:extLst>
                <a:ext uri="{FF2B5EF4-FFF2-40B4-BE49-F238E27FC236}">
                  <a16:creationId xmlns:a16="http://schemas.microsoft.com/office/drawing/2014/main" id="{04BE7263-8990-44DD-90E4-60F654375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9551227" y="168477"/>
              <a:ext cx="2322574" cy="23225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useBgFill="1">
          <p:nvSpPr>
            <p:cNvPr id="18" name="Graphic 10">
              <a:extLst>
                <a:ext uri="{FF2B5EF4-FFF2-40B4-BE49-F238E27FC236}">
                  <a16:creationId xmlns:a16="http://schemas.microsoft.com/office/drawing/2014/main" id="{9467587E-F099-44B9-AD7C-578FDE476F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0717017" y="5456180"/>
              <a:ext cx="777174" cy="7771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p:nvSpPr>
            <p:cNvPr id="19" name="Oval 18">
              <a:extLst>
                <a:ext uri="{FF2B5EF4-FFF2-40B4-BE49-F238E27FC236}">
                  <a16:creationId xmlns:a16="http://schemas.microsoft.com/office/drawing/2014/main" id="{DDDF32BB-D6CB-432E-B840-21CAE2BE38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078970" y="1198934"/>
              <a:ext cx="261660" cy="26166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useBgFill="1">
          <p:nvSpPr>
            <p:cNvPr id="20" name="Oval 19">
              <a:extLst>
                <a:ext uri="{FF2B5EF4-FFF2-40B4-BE49-F238E27FC236}">
                  <a16:creationId xmlns:a16="http://schemas.microsoft.com/office/drawing/2014/main" id="{BE002FF5-FB7B-485D-92F6-614DFA6AB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733034" y="5367357"/>
              <a:ext cx="261660" cy="26166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p:nvSpPr>
            <p:cNvPr id="21" name="Oval 20">
              <a:extLst>
                <a:ext uri="{FF2B5EF4-FFF2-40B4-BE49-F238E27FC236}">
                  <a16:creationId xmlns:a16="http://schemas.microsoft.com/office/drawing/2014/main" id="{693CEC0F-CBF3-43A6-A64F-610542946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46085" y="5215745"/>
              <a:ext cx="418430" cy="41843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grpSp>
      <p:sp>
        <p:nvSpPr>
          <p:cNvPr id="2" name="Title 1">
            <a:extLst>
              <a:ext uri="{FF2B5EF4-FFF2-40B4-BE49-F238E27FC236}">
                <a16:creationId xmlns:a16="http://schemas.microsoft.com/office/drawing/2014/main" id="{7BDC7A59-C7B0-4E38-A779-4E5C3F8ACDFA}"/>
              </a:ext>
            </a:extLst>
          </p:cNvPr>
          <p:cNvSpPr>
            <a:spLocks noGrp="1"/>
          </p:cNvSpPr>
          <p:nvPr>
            <p:ph type="title"/>
          </p:nvPr>
        </p:nvSpPr>
        <p:spPr>
          <a:xfrm>
            <a:off x="822352" y="566126"/>
            <a:ext cx="10531448" cy="894469"/>
          </a:xfrm>
        </p:spPr>
        <p:txBody>
          <a:bodyPr anchor="b">
            <a:normAutofit fontScale="90000"/>
          </a:bodyPr>
          <a:lstStyle/>
          <a:p>
            <a:pPr algn="ctr"/>
            <a:r>
              <a:rPr lang="en-US" dirty="0">
                <a:solidFill>
                  <a:srgbClr val="FFFFFF"/>
                </a:solidFill>
              </a:rPr>
              <a:t>This graph represents the percentage of websites using HTTP/1.1 vs HTTP/2</a:t>
            </a:r>
          </a:p>
        </p:txBody>
      </p:sp>
      <p:sp>
        <p:nvSpPr>
          <p:cNvPr id="6" name="TextBox 5">
            <a:extLst>
              <a:ext uri="{FF2B5EF4-FFF2-40B4-BE49-F238E27FC236}">
                <a16:creationId xmlns:a16="http://schemas.microsoft.com/office/drawing/2014/main" id="{109E0FE5-6502-4FE8-83FA-459BF98DD3F7}"/>
              </a:ext>
            </a:extLst>
          </p:cNvPr>
          <p:cNvSpPr txBox="1"/>
          <p:nvPr/>
        </p:nvSpPr>
        <p:spPr>
          <a:xfrm>
            <a:off x="7224784" y="2026721"/>
            <a:ext cx="4769910" cy="4401205"/>
          </a:xfrm>
          <a:prstGeom prst="rect">
            <a:avLst/>
          </a:prstGeom>
          <a:noFill/>
        </p:spPr>
        <p:txBody>
          <a:bodyPr wrap="square" rtlCol="0">
            <a:spAutoFit/>
          </a:bodyPr>
          <a:lstStyle/>
          <a:p>
            <a:r>
              <a:rPr lang="en-US" sz="2000" dirty="0">
                <a:solidFill>
                  <a:schemeClr val="bg1"/>
                </a:solidFill>
              </a:rPr>
              <a:t>By looking at this graph you can clearly see that websites prefer using HTTP/2 over HTTP/1.1. If you equate the load time in the next slide you would see that HTTP/2 has a much faster load time.  HTTP/1.1 loads resources one after the other, whereas HTTP/2 uses TCP connection to send multiple streams of data at once. HTTP/2 also uses HPACK that eliminates redundant information in HTTP header packets, Given the volume of HTTP packets involved in loading even a single webpage, those bytes add up quickly.</a:t>
            </a:r>
          </a:p>
        </p:txBody>
      </p:sp>
      <p:pic>
        <p:nvPicPr>
          <p:cNvPr id="13" name="Content Placeholder 12" descr="Chart, bar chart&#10;&#10;Description automatically generated">
            <a:extLst>
              <a:ext uri="{FF2B5EF4-FFF2-40B4-BE49-F238E27FC236}">
                <a16:creationId xmlns:a16="http://schemas.microsoft.com/office/drawing/2014/main" id="{39B44A1D-BD3D-4B9D-B5C4-22DB74CB97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84542" y="1773137"/>
            <a:ext cx="5801784" cy="4351338"/>
          </a:xfrm>
        </p:spPr>
      </p:pic>
    </p:spTree>
    <p:extLst>
      <p:ext uri="{BB962C8B-B14F-4D97-AF65-F5344CB8AC3E}">
        <p14:creationId xmlns:p14="http://schemas.microsoft.com/office/powerpoint/2010/main" val="2838216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0" name="Rectangle 9">
            <a:extLst>
              <a:ext uri="{FF2B5EF4-FFF2-40B4-BE49-F238E27FC236}">
                <a16:creationId xmlns:a16="http://schemas.microsoft.com/office/drawing/2014/main" id="{CDFF45EF-8068-49B8-AFAE-404F6EB18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p:nvSpPr>
          <p:cNvPr id="12" name="Rectangle 11">
            <a:extLst>
              <a:ext uri="{FF2B5EF4-FFF2-40B4-BE49-F238E27FC236}">
                <a16:creationId xmlns:a16="http://schemas.microsoft.com/office/drawing/2014/main" id="{301212FA-3FAE-4729-825F-6618CD4146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2"/>
            <a:ext cx="12188952" cy="6858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5C921CEF-5829-422A-8B7E-C7CFB1148F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766" y="168477"/>
            <a:ext cx="11959928" cy="6064877"/>
            <a:chOff x="34766" y="168477"/>
            <a:chExt cx="11959928" cy="6064877"/>
          </a:xfrm>
        </p:grpSpPr>
        <p:sp>
          <p:nvSpPr>
            <p:cNvPr id="15" name="Graphic 10">
              <a:extLst>
                <a:ext uri="{FF2B5EF4-FFF2-40B4-BE49-F238E27FC236}">
                  <a16:creationId xmlns:a16="http://schemas.microsoft.com/office/drawing/2014/main" id="{5C623D89-3F4C-41A4-A696-39EE55858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4766" y="455426"/>
              <a:ext cx="1349244" cy="134924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p:nvSpPr>
            <p:cNvPr id="16" name="Graphic 10">
              <a:extLst>
                <a:ext uri="{FF2B5EF4-FFF2-40B4-BE49-F238E27FC236}">
                  <a16:creationId xmlns:a16="http://schemas.microsoft.com/office/drawing/2014/main" id="{9C4EFFF5-2507-4FAC-94FF-5D4FC3E3F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2973121" y="455200"/>
              <a:ext cx="485348" cy="485348"/>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useBgFill="1">
          <p:nvSpPr>
            <p:cNvPr id="17" name="Graphic 10">
              <a:extLst>
                <a:ext uri="{FF2B5EF4-FFF2-40B4-BE49-F238E27FC236}">
                  <a16:creationId xmlns:a16="http://schemas.microsoft.com/office/drawing/2014/main" id="{04BE7263-8990-44DD-90E4-60F654375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9551227" y="168477"/>
              <a:ext cx="2322574" cy="23225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useBgFill="1">
          <p:nvSpPr>
            <p:cNvPr id="18" name="Graphic 10">
              <a:extLst>
                <a:ext uri="{FF2B5EF4-FFF2-40B4-BE49-F238E27FC236}">
                  <a16:creationId xmlns:a16="http://schemas.microsoft.com/office/drawing/2014/main" id="{9467587E-F099-44B9-AD7C-578FDE476F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0717017" y="5456180"/>
              <a:ext cx="777174" cy="7771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p:nvSpPr>
            <p:cNvPr id="19" name="Oval 18">
              <a:extLst>
                <a:ext uri="{FF2B5EF4-FFF2-40B4-BE49-F238E27FC236}">
                  <a16:creationId xmlns:a16="http://schemas.microsoft.com/office/drawing/2014/main" id="{DDDF32BB-D6CB-432E-B840-21CAE2BE38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078970" y="1198934"/>
              <a:ext cx="261660" cy="26166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useBgFill="1">
          <p:nvSpPr>
            <p:cNvPr id="20" name="Oval 19">
              <a:extLst>
                <a:ext uri="{FF2B5EF4-FFF2-40B4-BE49-F238E27FC236}">
                  <a16:creationId xmlns:a16="http://schemas.microsoft.com/office/drawing/2014/main" id="{BE002FF5-FB7B-485D-92F6-614DFA6AB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733034" y="5367357"/>
              <a:ext cx="261660" cy="26166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p:nvSpPr>
            <p:cNvPr id="21" name="Oval 20">
              <a:extLst>
                <a:ext uri="{FF2B5EF4-FFF2-40B4-BE49-F238E27FC236}">
                  <a16:creationId xmlns:a16="http://schemas.microsoft.com/office/drawing/2014/main" id="{693CEC0F-CBF3-43A6-A64F-610542946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46085" y="5215745"/>
              <a:ext cx="418430" cy="41843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grpSp>
      <p:sp>
        <p:nvSpPr>
          <p:cNvPr id="2" name="Title 1">
            <a:extLst>
              <a:ext uri="{FF2B5EF4-FFF2-40B4-BE49-F238E27FC236}">
                <a16:creationId xmlns:a16="http://schemas.microsoft.com/office/drawing/2014/main" id="{7BDC7A59-C7B0-4E38-A779-4E5C3F8ACDFA}"/>
              </a:ext>
            </a:extLst>
          </p:cNvPr>
          <p:cNvSpPr>
            <a:spLocks noGrp="1"/>
          </p:cNvSpPr>
          <p:nvPr>
            <p:ph type="title"/>
          </p:nvPr>
        </p:nvSpPr>
        <p:spPr>
          <a:xfrm>
            <a:off x="822352" y="566126"/>
            <a:ext cx="10531448" cy="894469"/>
          </a:xfrm>
        </p:spPr>
        <p:txBody>
          <a:bodyPr anchor="b">
            <a:normAutofit fontScale="90000"/>
          </a:bodyPr>
          <a:lstStyle/>
          <a:p>
            <a:pPr algn="ctr"/>
            <a:r>
              <a:rPr lang="en-US" dirty="0">
                <a:solidFill>
                  <a:srgbClr val="FFFFFF"/>
                </a:solidFill>
              </a:rPr>
              <a:t>This graph represents the median, mid, and max page load time</a:t>
            </a:r>
          </a:p>
        </p:txBody>
      </p:sp>
      <p:sp>
        <p:nvSpPr>
          <p:cNvPr id="6" name="TextBox 5">
            <a:extLst>
              <a:ext uri="{FF2B5EF4-FFF2-40B4-BE49-F238E27FC236}">
                <a16:creationId xmlns:a16="http://schemas.microsoft.com/office/drawing/2014/main" id="{109E0FE5-6502-4FE8-83FA-459BF98DD3F7}"/>
              </a:ext>
            </a:extLst>
          </p:cNvPr>
          <p:cNvSpPr txBox="1"/>
          <p:nvPr/>
        </p:nvSpPr>
        <p:spPr>
          <a:xfrm>
            <a:off x="6885240" y="2026721"/>
            <a:ext cx="5109454" cy="4708981"/>
          </a:xfrm>
          <a:prstGeom prst="rect">
            <a:avLst/>
          </a:prstGeom>
          <a:noFill/>
        </p:spPr>
        <p:txBody>
          <a:bodyPr wrap="square" rtlCol="0">
            <a:spAutoFit/>
          </a:bodyPr>
          <a:lstStyle/>
          <a:p>
            <a:r>
              <a:rPr lang="en-US" sz="2000" dirty="0">
                <a:solidFill>
                  <a:schemeClr val="bg1"/>
                </a:solidFill>
              </a:rPr>
              <a:t>Page load time plays a big role in the speed the websites are displayed. A efficient website should take these times into consideration. Speed of site is critical because sites like Google and other search engines will penalize sites that load slowly, but the main issue is users will also. You will lose out on traffic if your site loads slowly. We touch a bit on how HTTP protocol can slow or speed up sites. Looking at different sites it shows that sites that use primary HTTP/1.1 are significantly slower than sites that use HTTP/2. According to google, 53% of mobile users leave a site that takes longer than three seconds to load.</a:t>
            </a:r>
          </a:p>
        </p:txBody>
      </p:sp>
      <p:pic>
        <p:nvPicPr>
          <p:cNvPr id="7" name="Content Placeholder 6" descr="Chart, line chart&#10;&#10;Description automatically generated">
            <a:extLst>
              <a:ext uri="{FF2B5EF4-FFF2-40B4-BE49-F238E27FC236}">
                <a16:creationId xmlns:a16="http://schemas.microsoft.com/office/drawing/2014/main" id="{A5C27BDB-1AA2-43CE-8D24-3ECDE20190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3912" y="1983628"/>
            <a:ext cx="5801784" cy="4351338"/>
          </a:xfrm>
        </p:spPr>
      </p:pic>
    </p:spTree>
    <p:extLst>
      <p:ext uri="{BB962C8B-B14F-4D97-AF65-F5344CB8AC3E}">
        <p14:creationId xmlns:p14="http://schemas.microsoft.com/office/powerpoint/2010/main" val="73211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0" name="Rectangle 9">
            <a:extLst>
              <a:ext uri="{FF2B5EF4-FFF2-40B4-BE49-F238E27FC236}">
                <a16:creationId xmlns:a16="http://schemas.microsoft.com/office/drawing/2014/main" id="{CDFF45EF-8068-49B8-AFAE-404F6EB18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p:nvSpPr>
          <p:cNvPr id="12" name="Rectangle 11">
            <a:extLst>
              <a:ext uri="{FF2B5EF4-FFF2-40B4-BE49-F238E27FC236}">
                <a16:creationId xmlns:a16="http://schemas.microsoft.com/office/drawing/2014/main" id="{301212FA-3FAE-4729-825F-6618CD4146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2"/>
            <a:ext cx="12188952" cy="6858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5C921CEF-5829-422A-8B7E-C7CFB1148F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766" y="168477"/>
            <a:ext cx="11959928" cy="6064877"/>
            <a:chOff x="34766" y="168477"/>
            <a:chExt cx="11959928" cy="6064877"/>
          </a:xfrm>
        </p:grpSpPr>
        <p:sp>
          <p:nvSpPr>
            <p:cNvPr id="15" name="Graphic 10">
              <a:extLst>
                <a:ext uri="{FF2B5EF4-FFF2-40B4-BE49-F238E27FC236}">
                  <a16:creationId xmlns:a16="http://schemas.microsoft.com/office/drawing/2014/main" id="{5C623D89-3F4C-41A4-A696-39EE55858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4766" y="455426"/>
              <a:ext cx="1349244" cy="134924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p:nvSpPr>
            <p:cNvPr id="16" name="Graphic 10">
              <a:extLst>
                <a:ext uri="{FF2B5EF4-FFF2-40B4-BE49-F238E27FC236}">
                  <a16:creationId xmlns:a16="http://schemas.microsoft.com/office/drawing/2014/main" id="{9C4EFFF5-2507-4FAC-94FF-5D4FC3E3F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2973121" y="455200"/>
              <a:ext cx="485348" cy="485348"/>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useBgFill="1">
          <p:nvSpPr>
            <p:cNvPr id="17" name="Graphic 10">
              <a:extLst>
                <a:ext uri="{FF2B5EF4-FFF2-40B4-BE49-F238E27FC236}">
                  <a16:creationId xmlns:a16="http://schemas.microsoft.com/office/drawing/2014/main" id="{04BE7263-8990-44DD-90E4-60F654375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9551227" y="168477"/>
              <a:ext cx="2322574" cy="23225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useBgFill="1">
          <p:nvSpPr>
            <p:cNvPr id="18" name="Graphic 10">
              <a:extLst>
                <a:ext uri="{FF2B5EF4-FFF2-40B4-BE49-F238E27FC236}">
                  <a16:creationId xmlns:a16="http://schemas.microsoft.com/office/drawing/2014/main" id="{9467587E-F099-44B9-AD7C-578FDE476F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0717017" y="5456180"/>
              <a:ext cx="777174" cy="7771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p:nvSpPr>
            <p:cNvPr id="19" name="Oval 18">
              <a:extLst>
                <a:ext uri="{FF2B5EF4-FFF2-40B4-BE49-F238E27FC236}">
                  <a16:creationId xmlns:a16="http://schemas.microsoft.com/office/drawing/2014/main" id="{DDDF32BB-D6CB-432E-B840-21CAE2BE38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078970" y="1198934"/>
              <a:ext cx="261660" cy="26166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sp useBgFill="1">
          <p:nvSpPr>
            <p:cNvPr id="20" name="Oval 19">
              <a:extLst>
                <a:ext uri="{FF2B5EF4-FFF2-40B4-BE49-F238E27FC236}">
                  <a16:creationId xmlns:a16="http://schemas.microsoft.com/office/drawing/2014/main" id="{BE002FF5-FB7B-485D-92F6-614DFA6AB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733034" y="5367357"/>
              <a:ext cx="261660" cy="26166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a:p>
          </p:txBody>
        </p:sp>
        <p:sp>
          <p:nvSpPr>
            <p:cNvPr id="21" name="Oval 20">
              <a:extLst>
                <a:ext uri="{FF2B5EF4-FFF2-40B4-BE49-F238E27FC236}">
                  <a16:creationId xmlns:a16="http://schemas.microsoft.com/office/drawing/2014/main" id="{693CEC0F-CBF3-43A6-A64F-610542946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46085" y="5215745"/>
              <a:ext cx="418430" cy="418430"/>
            </a:xfrm>
            <a:prstGeom prst="ellipse">
              <a:avLst/>
            </a:prstGeom>
            <a:solidFill>
              <a:schemeClr val="accent2"/>
            </a:solidFill>
            <a:ln w="3848" cap="flat">
              <a:noFill/>
              <a:prstDash val="solid"/>
              <a:miter/>
            </a:ln>
            <a:effectLst>
              <a:outerShdw blurRad="101600" dist="38100" dir="16200000" rotWithShape="0">
                <a:srgbClr val="000000">
                  <a:alpha val="25000"/>
                </a:srgbClr>
              </a:outerShdw>
            </a:effectLst>
          </p:spPr>
          <p:txBody>
            <a:bodyPr rtlCol="0" anchor="ctr"/>
            <a:lstStyle/>
            <a:p>
              <a:endParaRPr lang="en-US" dirty="0"/>
            </a:p>
          </p:txBody>
        </p:sp>
      </p:grpSp>
      <p:sp>
        <p:nvSpPr>
          <p:cNvPr id="2" name="Title 1">
            <a:extLst>
              <a:ext uri="{FF2B5EF4-FFF2-40B4-BE49-F238E27FC236}">
                <a16:creationId xmlns:a16="http://schemas.microsoft.com/office/drawing/2014/main" id="{7BDC7A59-C7B0-4E38-A779-4E5C3F8ACDFA}"/>
              </a:ext>
            </a:extLst>
          </p:cNvPr>
          <p:cNvSpPr>
            <a:spLocks noGrp="1"/>
          </p:cNvSpPr>
          <p:nvPr>
            <p:ph type="title"/>
          </p:nvPr>
        </p:nvSpPr>
        <p:spPr>
          <a:xfrm>
            <a:off x="822352" y="566126"/>
            <a:ext cx="10531448" cy="894469"/>
          </a:xfrm>
        </p:spPr>
        <p:txBody>
          <a:bodyPr anchor="b">
            <a:normAutofit fontScale="90000"/>
          </a:bodyPr>
          <a:lstStyle/>
          <a:p>
            <a:pPr algn="ctr"/>
            <a:r>
              <a:rPr lang="en-US" dirty="0">
                <a:solidFill>
                  <a:srgbClr val="FFFFFF"/>
                </a:solidFill>
              </a:rPr>
              <a:t>This graph represents the total load time vs content load</a:t>
            </a:r>
          </a:p>
        </p:txBody>
      </p:sp>
      <p:sp>
        <p:nvSpPr>
          <p:cNvPr id="6" name="TextBox 5">
            <a:extLst>
              <a:ext uri="{FF2B5EF4-FFF2-40B4-BE49-F238E27FC236}">
                <a16:creationId xmlns:a16="http://schemas.microsoft.com/office/drawing/2014/main" id="{109E0FE5-6502-4FE8-83FA-459BF98DD3F7}"/>
              </a:ext>
            </a:extLst>
          </p:cNvPr>
          <p:cNvSpPr txBox="1"/>
          <p:nvPr/>
        </p:nvSpPr>
        <p:spPr>
          <a:xfrm>
            <a:off x="8213558" y="2026721"/>
            <a:ext cx="3781136" cy="4154984"/>
          </a:xfrm>
          <a:prstGeom prst="rect">
            <a:avLst/>
          </a:prstGeom>
          <a:noFill/>
        </p:spPr>
        <p:txBody>
          <a:bodyPr wrap="square" rtlCol="0">
            <a:spAutoFit/>
          </a:bodyPr>
          <a:lstStyle/>
          <a:p>
            <a:r>
              <a:rPr lang="en-US" sz="2400" dirty="0">
                <a:solidFill>
                  <a:schemeClr val="bg1"/>
                </a:solidFill>
              </a:rPr>
              <a:t>This is a Interesting page because it shows that some sites have not much content to load but the total load time of the website is very high. Getting these numbers down are very important for time. </a:t>
            </a:r>
            <a:br>
              <a:rPr lang="en-US" sz="2400" dirty="0">
                <a:solidFill>
                  <a:schemeClr val="bg1"/>
                </a:solidFill>
              </a:rPr>
            </a:br>
            <a:r>
              <a:rPr lang="en-US" sz="2400" dirty="0">
                <a:solidFill>
                  <a:schemeClr val="bg1"/>
                </a:solidFill>
              </a:rPr>
              <a:t>Not all websites are created equal.</a:t>
            </a:r>
          </a:p>
        </p:txBody>
      </p:sp>
      <p:pic>
        <p:nvPicPr>
          <p:cNvPr id="9" name="Content Placeholder 8" descr="Chart, line chart&#10;&#10;Description automatically generated">
            <a:extLst>
              <a:ext uri="{FF2B5EF4-FFF2-40B4-BE49-F238E27FC236}">
                <a16:creationId xmlns:a16="http://schemas.microsoft.com/office/drawing/2014/main" id="{C55B3D19-96A9-49CF-B557-F8968515DD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4514" y="2026721"/>
            <a:ext cx="7360999" cy="4351338"/>
          </a:xfrm>
        </p:spPr>
      </p:pic>
    </p:spTree>
    <p:extLst>
      <p:ext uri="{BB962C8B-B14F-4D97-AF65-F5344CB8AC3E}">
        <p14:creationId xmlns:p14="http://schemas.microsoft.com/office/powerpoint/2010/main" val="34450497"/>
      </p:ext>
    </p:extLst>
  </p:cSld>
  <p:clrMapOvr>
    <a:masterClrMapping/>
  </p:clrMapOvr>
</p:sld>
</file>

<file path=ppt/theme/theme1.xml><?xml version="1.0" encoding="utf-8"?>
<a:theme xmlns:a="http://schemas.openxmlformats.org/drawingml/2006/main" name="MinimalXOVTI">
  <a:themeElements>
    <a:clrScheme name="AnalogousFromRegularSeedRightStep">
      <a:dk1>
        <a:srgbClr val="000000"/>
      </a:dk1>
      <a:lt1>
        <a:srgbClr val="FFFFFF"/>
      </a:lt1>
      <a:dk2>
        <a:srgbClr val="1B2130"/>
      </a:dk2>
      <a:lt2>
        <a:srgbClr val="F3F1F0"/>
      </a:lt2>
      <a:accent1>
        <a:srgbClr val="23ADDC"/>
      </a:accent1>
      <a:accent2>
        <a:srgbClr val="1756D5"/>
      </a:accent2>
      <a:accent3>
        <a:srgbClr val="3B2CE7"/>
      </a:accent3>
      <a:accent4>
        <a:srgbClr val="7617D5"/>
      </a:accent4>
      <a:accent5>
        <a:srgbClr val="D729E7"/>
      </a:accent5>
      <a:accent6>
        <a:srgbClr val="D51796"/>
      </a:accent6>
      <a:hlink>
        <a:srgbClr val="BF5F3F"/>
      </a:hlink>
      <a:folHlink>
        <a:srgbClr val="7F7F7F"/>
      </a:folHlink>
    </a:clrScheme>
    <a:fontScheme name="Custom 40">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XOVTI" id="{DC540DBD-7FF5-4942-921A-CFF95ECB90AA}" vid="{E72E4198-D957-48FD-B88D-6DAFC89EAFA2}"/>
    </a:ext>
  </a:extLst>
</a:theme>
</file>

<file path=docProps/app.xml><?xml version="1.0" encoding="utf-8"?>
<Properties xmlns="http://schemas.openxmlformats.org/officeDocument/2006/extended-properties" xmlns:vt="http://schemas.openxmlformats.org/officeDocument/2006/docPropsVTypes">
  <TotalTime>23</TotalTime>
  <Words>448</Words>
  <Application>Microsoft Office PowerPoint</Application>
  <PresentationFormat>Widescreen</PresentationFormat>
  <Paragraphs>12</Paragraphs>
  <Slides>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Courier New</vt:lpstr>
      <vt:lpstr>Open sans</vt:lpstr>
      <vt:lpstr>Segoe UI</vt:lpstr>
      <vt:lpstr>MinimalXOVTI</vt:lpstr>
      <vt:lpstr>Data Analyzing</vt:lpstr>
      <vt:lpstr>This graph represents the percentage of websites using HTTPS</vt:lpstr>
      <vt:lpstr>This graph represents the percentage of websites using HTTP/1.1 vs HTTP/2</vt:lpstr>
      <vt:lpstr>This graph represents the median, mid, and max page load time</vt:lpstr>
      <vt:lpstr>This graph represents the total load time vs content load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Analyzing</dc:title>
  <dc:creator>sean</dc:creator>
  <cp:lastModifiedBy>sean</cp:lastModifiedBy>
  <cp:revision>3</cp:revision>
  <dcterms:created xsi:type="dcterms:W3CDTF">2021-03-01T22:52:59Z</dcterms:created>
  <dcterms:modified xsi:type="dcterms:W3CDTF">2021-03-01T23:16:21Z</dcterms:modified>
</cp:coreProperties>
</file>

<file path=docProps/thumbnail.jpeg>
</file>